
<file path=[Content_Types].xml><?xml version="1.0" encoding="utf-8"?>
<Types xmlns="http://schemas.openxmlformats.org/package/2006/content-types">
  <Default Extension="png" ContentType="image/png"/>
  <Default Extension="wma" ContentType="audio/x-ms-wm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media1.wma>
</file>

<file path=ppt/media/media2.wma>
</file>

<file path=ppt/media/media3.wma>
</file>

<file path=ppt/media/media4.wm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smtClean="0"/>
              <a:t>Modifiez le style du titre</a:t>
            </a:r>
            <a:endParaRPr lang="fr-F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smtClean="0"/>
              <a:t>Modifiez le style des sous-titres du masque</a:t>
            </a:r>
            <a:endParaRPr lang="fr-FR"/>
          </a:p>
        </p:txBody>
      </p:sp>
      <p:sp>
        <p:nvSpPr>
          <p:cNvPr id="4" name="Espace réservé de la date 3"/>
          <p:cNvSpPr>
            <a:spLocks noGrp="1"/>
          </p:cNvSpPr>
          <p:nvPr>
            <p:ph type="dt" sz="half" idx="10"/>
          </p:nvPr>
        </p:nvSpPr>
        <p:spPr/>
        <p:txBody>
          <a:bodyPr/>
          <a:lstStyle/>
          <a:p>
            <a:fld id="{71EEE964-CFEA-4E22-8DBA-E51AED65B9AC}" type="datetimeFigureOut">
              <a:rPr lang="fr-FR" smtClean="0"/>
              <a:t>19/05/2020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2096323C-9BCE-42BA-92ED-9BE4847F88B4}" type="slidenum">
              <a:rPr lang="fr-FR" smtClean="0"/>
              <a:t>‹N°›</a:t>
            </a:fld>
            <a:endParaRPr lang="fr-FR"/>
          </a:p>
        </p:txBody>
      </p:sp>
    </p:spTree>
    <p:extLst>
      <p:ext uri="{BB962C8B-B14F-4D97-AF65-F5344CB8AC3E}">
        <p14:creationId xmlns:p14="http://schemas.microsoft.com/office/powerpoint/2010/main" val="19675110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71EEE964-CFEA-4E22-8DBA-E51AED65B9AC}" type="datetimeFigureOut">
              <a:rPr lang="fr-FR" smtClean="0"/>
              <a:t>19/05/2020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2096323C-9BCE-42BA-92ED-9BE4847F88B4}" type="slidenum">
              <a:rPr lang="fr-FR" smtClean="0"/>
              <a:t>‹N°›</a:t>
            </a:fld>
            <a:endParaRPr lang="fr-FR"/>
          </a:p>
        </p:txBody>
      </p:sp>
    </p:spTree>
    <p:extLst>
      <p:ext uri="{BB962C8B-B14F-4D97-AF65-F5344CB8AC3E}">
        <p14:creationId xmlns:p14="http://schemas.microsoft.com/office/powerpoint/2010/main" val="1636242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smtClean="0"/>
              <a:t>Modifiez le style du titre</a:t>
            </a:r>
            <a:endParaRPr lang="fr-F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71EEE964-CFEA-4E22-8DBA-E51AED65B9AC}" type="datetimeFigureOut">
              <a:rPr lang="fr-FR" smtClean="0"/>
              <a:t>19/05/2020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2096323C-9BCE-42BA-92ED-9BE4847F88B4}" type="slidenum">
              <a:rPr lang="fr-FR" smtClean="0"/>
              <a:t>‹N°›</a:t>
            </a:fld>
            <a:endParaRPr lang="fr-FR"/>
          </a:p>
        </p:txBody>
      </p:sp>
    </p:spTree>
    <p:extLst>
      <p:ext uri="{BB962C8B-B14F-4D97-AF65-F5344CB8AC3E}">
        <p14:creationId xmlns:p14="http://schemas.microsoft.com/office/powerpoint/2010/main" val="1091707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idx="1"/>
          </p:nvPr>
        </p:nvSpPr>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71EEE964-CFEA-4E22-8DBA-E51AED65B9AC}" type="datetimeFigureOut">
              <a:rPr lang="fr-FR" smtClean="0"/>
              <a:t>19/05/2020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2096323C-9BCE-42BA-92ED-9BE4847F88B4}" type="slidenum">
              <a:rPr lang="fr-FR" smtClean="0"/>
              <a:t>‹N°›</a:t>
            </a:fld>
            <a:endParaRPr lang="fr-FR"/>
          </a:p>
        </p:txBody>
      </p:sp>
    </p:spTree>
    <p:extLst>
      <p:ext uri="{BB962C8B-B14F-4D97-AF65-F5344CB8AC3E}">
        <p14:creationId xmlns:p14="http://schemas.microsoft.com/office/powerpoint/2010/main" val="2707516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smtClean="0"/>
              <a:t>Modifiez le style du titre</a:t>
            </a:r>
            <a:endParaRPr lang="fr-F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smtClean="0"/>
              <a:t>Modifiez les styles du texte du masque</a:t>
            </a:r>
          </a:p>
        </p:txBody>
      </p:sp>
      <p:sp>
        <p:nvSpPr>
          <p:cNvPr id="4" name="Espace réservé de la date 3"/>
          <p:cNvSpPr>
            <a:spLocks noGrp="1"/>
          </p:cNvSpPr>
          <p:nvPr>
            <p:ph type="dt" sz="half" idx="10"/>
          </p:nvPr>
        </p:nvSpPr>
        <p:spPr/>
        <p:txBody>
          <a:bodyPr/>
          <a:lstStyle/>
          <a:p>
            <a:fld id="{71EEE964-CFEA-4E22-8DBA-E51AED65B9AC}" type="datetimeFigureOut">
              <a:rPr lang="fr-FR" smtClean="0"/>
              <a:t>19/05/2020</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2096323C-9BCE-42BA-92ED-9BE4847F88B4}" type="slidenum">
              <a:rPr lang="fr-FR" smtClean="0"/>
              <a:t>‹N°›</a:t>
            </a:fld>
            <a:endParaRPr lang="fr-FR"/>
          </a:p>
        </p:txBody>
      </p:sp>
    </p:spTree>
    <p:extLst>
      <p:ext uri="{BB962C8B-B14F-4D97-AF65-F5344CB8AC3E}">
        <p14:creationId xmlns:p14="http://schemas.microsoft.com/office/powerpoint/2010/main" val="2615552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sz="half" idx="1"/>
          </p:nvPr>
        </p:nvSpPr>
        <p:spPr>
          <a:xfrm>
            <a:off x="838200" y="1825625"/>
            <a:ext cx="5181600" cy="4351338"/>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6172200" y="1825625"/>
            <a:ext cx="5181600" cy="4351338"/>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71EEE964-CFEA-4E22-8DBA-E51AED65B9AC}" type="datetimeFigureOut">
              <a:rPr lang="fr-FR" smtClean="0"/>
              <a:t>19/05/2020</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2096323C-9BCE-42BA-92ED-9BE4847F88B4}" type="slidenum">
              <a:rPr lang="fr-FR" smtClean="0"/>
              <a:t>‹N°›</a:t>
            </a:fld>
            <a:endParaRPr lang="fr-FR"/>
          </a:p>
        </p:txBody>
      </p:sp>
    </p:spTree>
    <p:extLst>
      <p:ext uri="{BB962C8B-B14F-4D97-AF65-F5344CB8AC3E}">
        <p14:creationId xmlns:p14="http://schemas.microsoft.com/office/powerpoint/2010/main" val="21873677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smtClean="0"/>
              <a:t>Modifiez le style du titre</a:t>
            </a:r>
            <a:endParaRPr lang="fr-F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71EEE964-CFEA-4E22-8DBA-E51AED65B9AC}" type="datetimeFigureOut">
              <a:rPr lang="fr-FR" smtClean="0"/>
              <a:t>19/05/2020</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2096323C-9BCE-42BA-92ED-9BE4847F88B4}" type="slidenum">
              <a:rPr lang="fr-FR" smtClean="0"/>
              <a:t>‹N°›</a:t>
            </a:fld>
            <a:endParaRPr lang="fr-FR"/>
          </a:p>
        </p:txBody>
      </p:sp>
    </p:spTree>
    <p:extLst>
      <p:ext uri="{BB962C8B-B14F-4D97-AF65-F5344CB8AC3E}">
        <p14:creationId xmlns:p14="http://schemas.microsoft.com/office/powerpoint/2010/main" val="564500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e la date 2"/>
          <p:cNvSpPr>
            <a:spLocks noGrp="1"/>
          </p:cNvSpPr>
          <p:nvPr>
            <p:ph type="dt" sz="half" idx="10"/>
          </p:nvPr>
        </p:nvSpPr>
        <p:spPr/>
        <p:txBody>
          <a:bodyPr/>
          <a:lstStyle/>
          <a:p>
            <a:fld id="{71EEE964-CFEA-4E22-8DBA-E51AED65B9AC}" type="datetimeFigureOut">
              <a:rPr lang="fr-FR" smtClean="0"/>
              <a:t>19/05/2020</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2096323C-9BCE-42BA-92ED-9BE4847F88B4}" type="slidenum">
              <a:rPr lang="fr-FR" smtClean="0"/>
              <a:t>‹N°›</a:t>
            </a:fld>
            <a:endParaRPr lang="fr-FR"/>
          </a:p>
        </p:txBody>
      </p:sp>
    </p:spTree>
    <p:extLst>
      <p:ext uri="{BB962C8B-B14F-4D97-AF65-F5344CB8AC3E}">
        <p14:creationId xmlns:p14="http://schemas.microsoft.com/office/powerpoint/2010/main" val="36255491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71EEE964-CFEA-4E22-8DBA-E51AED65B9AC}" type="datetimeFigureOut">
              <a:rPr lang="fr-FR" smtClean="0"/>
              <a:t>19/05/2020</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2096323C-9BCE-42BA-92ED-9BE4847F88B4}" type="slidenum">
              <a:rPr lang="fr-FR" smtClean="0"/>
              <a:t>‹N°›</a:t>
            </a:fld>
            <a:endParaRPr lang="fr-FR"/>
          </a:p>
        </p:txBody>
      </p:sp>
    </p:spTree>
    <p:extLst>
      <p:ext uri="{BB962C8B-B14F-4D97-AF65-F5344CB8AC3E}">
        <p14:creationId xmlns:p14="http://schemas.microsoft.com/office/powerpoint/2010/main" val="26071828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71EEE964-CFEA-4E22-8DBA-E51AED65B9AC}" type="datetimeFigureOut">
              <a:rPr lang="fr-FR" smtClean="0"/>
              <a:t>19/05/2020</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2096323C-9BCE-42BA-92ED-9BE4847F88B4}" type="slidenum">
              <a:rPr lang="fr-FR" smtClean="0"/>
              <a:t>‹N°›</a:t>
            </a:fld>
            <a:endParaRPr lang="fr-FR"/>
          </a:p>
        </p:txBody>
      </p:sp>
    </p:spTree>
    <p:extLst>
      <p:ext uri="{BB962C8B-B14F-4D97-AF65-F5344CB8AC3E}">
        <p14:creationId xmlns:p14="http://schemas.microsoft.com/office/powerpoint/2010/main" val="28633905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71EEE964-CFEA-4E22-8DBA-E51AED65B9AC}" type="datetimeFigureOut">
              <a:rPr lang="fr-FR" smtClean="0"/>
              <a:t>19/05/2020</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2096323C-9BCE-42BA-92ED-9BE4847F88B4}" type="slidenum">
              <a:rPr lang="fr-FR" smtClean="0"/>
              <a:t>‹N°›</a:t>
            </a:fld>
            <a:endParaRPr lang="fr-FR"/>
          </a:p>
        </p:txBody>
      </p:sp>
    </p:spTree>
    <p:extLst>
      <p:ext uri="{BB962C8B-B14F-4D97-AF65-F5344CB8AC3E}">
        <p14:creationId xmlns:p14="http://schemas.microsoft.com/office/powerpoint/2010/main" val="16923005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smtClean="0"/>
              <a:t>Modifiez le style du titre</a:t>
            </a:r>
            <a:endParaRPr lang="fr-F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EEE964-CFEA-4E22-8DBA-E51AED65B9AC}" type="datetimeFigureOut">
              <a:rPr lang="fr-FR" smtClean="0"/>
              <a:t>19/05/2020</a:t>
            </a:fld>
            <a:endParaRPr lang="fr-FR"/>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96323C-9BCE-42BA-92ED-9BE4847F88B4}" type="slidenum">
              <a:rPr lang="fr-FR" smtClean="0"/>
              <a:t>‹N°›</a:t>
            </a:fld>
            <a:endParaRPr lang="fr-FR"/>
          </a:p>
        </p:txBody>
      </p:sp>
    </p:spTree>
    <p:extLst>
      <p:ext uri="{BB962C8B-B14F-4D97-AF65-F5344CB8AC3E}">
        <p14:creationId xmlns:p14="http://schemas.microsoft.com/office/powerpoint/2010/main" val="37107427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wma"/><Relationship Id="rId1" Type="http://schemas.microsoft.com/office/2007/relationships/media" Target="../media/media1.wm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wma"/><Relationship Id="rId1" Type="http://schemas.microsoft.com/office/2007/relationships/media" Target="../media/media2.wm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wma"/><Relationship Id="rId1" Type="http://schemas.microsoft.com/office/2007/relationships/media" Target="../media/media3.wm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wma"/><Relationship Id="rId1" Type="http://schemas.microsoft.com/office/2007/relationships/media" Target="../media/media4.wm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96213" y="341642"/>
            <a:ext cx="11397804" cy="5878532"/>
          </a:xfrm>
          <a:prstGeom prst="rect">
            <a:avLst/>
          </a:prstGeom>
        </p:spPr>
        <p:txBody>
          <a:bodyPr wrap="square">
            <a:spAutoFit/>
          </a:bodyPr>
          <a:lstStyle/>
          <a:p>
            <a:pPr algn="just">
              <a:spcAft>
                <a:spcPts val="0"/>
              </a:spcAft>
            </a:pPr>
            <a:r>
              <a:rPr lang="fr-FR" sz="1200" b="1" dirty="0" smtClean="0">
                <a:effectLst/>
                <a:latin typeface="Times New Roman" panose="02020603050405020304" pitchFamily="18" charset="0"/>
                <a:ea typeface="Times New Roman" panose="02020603050405020304" pitchFamily="18" charset="0"/>
              </a:rPr>
              <a:t>Sélection des groupes : HAVING</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algn="just">
              <a:spcAft>
                <a:spcPts val="0"/>
              </a:spcAft>
            </a:pPr>
            <a:r>
              <a:rPr lang="fr-FR" sz="1200" dirty="0" smtClean="0">
                <a:effectLst/>
                <a:latin typeface="Times New Roman" panose="02020603050405020304" pitchFamily="18" charset="0"/>
                <a:ea typeface="Times New Roman" panose="02020603050405020304" pitchFamily="18" charset="0"/>
              </a:rPr>
              <a:t>De la même façon qu’il est possible de sélectionner certaines lignes au moyen d’une clause WHERE, il est possible dans un SELECT de groupe de sélectionner certains groupes par la clause HAVING qui se place après la clause GROUP BY.</a:t>
            </a:r>
          </a:p>
          <a:p>
            <a:pPr algn="just">
              <a:spcAft>
                <a:spcPts val="0"/>
              </a:spcAft>
            </a:pPr>
            <a:r>
              <a:rPr lang="fr-FR" sz="1200" b="1" dirty="0" smtClean="0">
                <a:effectLst/>
                <a:latin typeface="Times New Roman" panose="02020603050405020304" pitchFamily="18" charset="0"/>
                <a:ea typeface="Times New Roman" panose="02020603050405020304" pitchFamily="18" charset="0"/>
              </a:rPr>
              <a:t> </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US" sz="1200" b="1" dirty="0" err="1" smtClean="0">
                <a:effectLst/>
                <a:latin typeface="Times New Roman" panose="02020603050405020304" pitchFamily="18" charset="0"/>
                <a:ea typeface="Times New Roman" panose="02020603050405020304" pitchFamily="18" charset="0"/>
              </a:rPr>
              <a:t>Syntaxe</a:t>
            </a:r>
            <a:r>
              <a:rPr lang="en-US" sz="1200" b="1" dirty="0" smtClean="0">
                <a:effectLst/>
                <a:latin typeface="Times New Roman" panose="02020603050405020304" pitchFamily="18" charset="0"/>
                <a:ea typeface="Times New Roman" panose="02020603050405020304" pitchFamily="18" charset="0"/>
              </a:rPr>
              <a:t> :</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US" sz="1200" dirty="0" smtClean="0">
                <a:effectLst/>
                <a:latin typeface="Times New Roman" panose="02020603050405020304" pitchFamily="18" charset="0"/>
                <a:ea typeface="Times New Roman" panose="02020603050405020304" pitchFamily="18" charset="0"/>
              </a:rPr>
              <a:t> </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US" sz="1200" dirty="0" smtClean="0">
                <a:effectLst/>
                <a:latin typeface="Times New Roman" panose="02020603050405020304" pitchFamily="18" charset="0"/>
                <a:ea typeface="Times New Roman" panose="02020603050405020304" pitchFamily="18" charset="0"/>
              </a:rPr>
              <a:t>SELECT att. [, att., …]</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US" sz="1200" dirty="0" smtClean="0">
                <a:effectLst/>
                <a:latin typeface="Times New Roman" panose="02020603050405020304" pitchFamily="18" charset="0"/>
                <a:ea typeface="Times New Roman" panose="02020603050405020304" pitchFamily="18" charset="0"/>
              </a:rPr>
              <a:t>FROM relation [, relation,…]</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US" sz="1200" dirty="0" smtClean="0">
                <a:effectLst/>
                <a:latin typeface="Times New Roman" panose="02020603050405020304" pitchFamily="18" charset="0"/>
                <a:ea typeface="Times New Roman" panose="02020603050405020304" pitchFamily="18" charset="0"/>
              </a:rPr>
              <a:t>[WHERE </a:t>
            </a:r>
            <a:r>
              <a:rPr lang="en-US" sz="1200" dirty="0" err="1" smtClean="0">
                <a:effectLst/>
                <a:latin typeface="Times New Roman" panose="02020603050405020304" pitchFamily="18" charset="0"/>
                <a:ea typeface="Times New Roman" panose="02020603050405020304" pitchFamily="18" charset="0"/>
              </a:rPr>
              <a:t>prédicat</a:t>
            </a:r>
            <a:r>
              <a:rPr lang="en-US" sz="1200" dirty="0" smtClean="0">
                <a:effectLst/>
                <a:latin typeface="Times New Roman" panose="02020603050405020304" pitchFamily="18" charset="0"/>
                <a:ea typeface="Times New Roman" panose="02020603050405020304" pitchFamily="18" charset="0"/>
              </a:rPr>
              <a:t>]</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US" sz="1200" dirty="0" smtClean="0">
                <a:effectLst/>
                <a:latin typeface="Times New Roman" panose="02020603050405020304" pitchFamily="18" charset="0"/>
                <a:ea typeface="Times New Roman" panose="02020603050405020304" pitchFamily="18" charset="0"/>
              </a:rPr>
              <a:t>GROUP BY exp. </a:t>
            </a:r>
            <a:r>
              <a:rPr lang="fr-FR" sz="1200" dirty="0" smtClean="0">
                <a:effectLst/>
                <a:latin typeface="Times New Roman" panose="02020603050405020304" pitchFamily="18" charset="0"/>
                <a:ea typeface="Times New Roman" panose="02020603050405020304" pitchFamily="18" charset="0"/>
              </a:rPr>
              <a:t>[, </a:t>
            </a:r>
            <a:r>
              <a:rPr lang="fr-FR" sz="1200" dirty="0" err="1" smtClean="0">
                <a:effectLst/>
                <a:latin typeface="Times New Roman" panose="02020603050405020304" pitchFamily="18" charset="0"/>
                <a:ea typeface="Times New Roman" panose="02020603050405020304" pitchFamily="18" charset="0"/>
              </a:rPr>
              <a:t>exp</a:t>
            </a:r>
            <a:r>
              <a:rPr lang="fr-FR" sz="1200" dirty="0" smtClean="0">
                <a:effectLst/>
                <a:latin typeface="Times New Roman" panose="02020603050405020304" pitchFamily="18" charset="0"/>
                <a:ea typeface="Times New Roman" panose="02020603050405020304" pitchFamily="18" charset="0"/>
              </a:rPr>
              <a:t>.,…]</a:t>
            </a:r>
          </a:p>
          <a:p>
            <a:pPr algn="just">
              <a:spcAft>
                <a:spcPts val="0"/>
              </a:spcAft>
            </a:pPr>
            <a:r>
              <a:rPr lang="fr-FR" sz="1200" dirty="0" smtClean="0">
                <a:effectLst/>
                <a:latin typeface="Times New Roman" panose="02020603050405020304" pitchFamily="18" charset="0"/>
                <a:ea typeface="Times New Roman" panose="02020603050405020304" pitchFamily="18" charset="0"/>
              </a:rPr>
              <a:t>HAVING PREDICAT;</a:t>
            </a: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algn="just">
              <a:spcAft>
                <a:spcPts val="0"/>
              </a:spcAft>
            </a:pPr>
            <a:r>
              <a:rPr lang="fr-FR" sz="1200" dirty="0" smtClean="0">
                <a:effectLst/>
                <a:latin typeface="Times New Roman" panose="02020603050405020304" pitchFamily="18" charset="0"/>
                <a:ea typeface="Times New Roman" panose="02020603050405020304" pitchFamily="18" charset="0"/>
              </a:rPr>
              <a:t>Le prédicat figurant dans la clause HAVING suit les mêmes règles de syntaxe qu’un prédicat figurant dans la clause WHERE. Cependant, il ne peut porter que sur des caractéristiques de groupes : fonction de groupe ou expressions figurant dans la clause GROUP BY.</a:t>
            </a: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algn="just">
              <a:spcAft>
                <a:spcPts val="0"/>
              </a:spcAft>
            </a:pPr>
            <a:r>
              <a:rPr lang="fr-FR" sz="1200" b="1" dirty="0" smtClean="0">
                <a:effectLst/>
                <a:latin typeface="Times New Roman" panose="02020603050405020304" pitchFamily="18" charset="0"/>
                <a:ea typeface="Times New Roman" panose="02020603050405020304" pitchFamily="18" charset="0"/>
              </a:rPr>
              <a:t>Exemple1 :</a:t>
            </a:r>
            <a:endParaRPr lang="fr-FR" sz="1200" dirty="0" smtClean="0">
              <a:effectLst/>
              <a:latin typeface="Times New Roman" panose="02020603050405020304" pitchFamily="18" charset="0"/>
              <a:ea typeface="Times New Roman" panose="02020603050405020304" pitchFamily="18" charset="0"/>
            </a:endParaRPr>
          </a:p>
          <a:p>
            <a:pPr lvl="0" algn="just"/>
            <a:r>
              <a:rPr kumimoji="0" lang="fr-FR" sz="12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EMPLOYE (NSS, NOM, PRENOM, NPROJ, SAL, NDEP)</a:t>
            </a:r>
            <a:endParaRPr kumimoji="0" lang="fr-FR" sz="1200" b="0" i="0" u="none" strike="noStrike" cap="none" normalizeH="0" baseline="0" dirty="0" smtClean="0">
              <a:ln>
                <a:noFill/>
              </a:ln>
              <a:solidFill>
                <a:schemeClr val="tx1"/>
              </a:solidFill>
              <a:effectLst/>
              <a:latin typeface="Times New Roman" pitchFamily="18" charset="0"/>
              <a:cs typeface="Times New Roman" pitchFamily="18" charset="0"/>
            </a:endParaRP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algn="just">
              <a:spcAft>
                <a:spcPts val="0"/>
              </a:spcAft>
            </a:pPr>
            <a:r>
              <a:rPr lang="fr-FR" sz="1200" dirty="0" smtClean="0">
                <a:effectLst/>
                <a:latin typeface="Times New Roman" panose="02020603050405020304" pitchFamily="18" charset="0"/>
                <a:ea typeface="Times New Roman" panose="02020603050405020304" pitchFamily="18" charset="0"/>
              </a:rPr>
              <a:t>Liste des salaires moyens par projet pour les groupes ayant plus de deux employés.</a:t>
            </a: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algn="just">
              <a:spcAft>
                <a:spcPts val="0"/>
              </a:spcAft>
            </a:pPr>
            <a:r>
              <a:rPr lang="en-US" sz="1200" dirty="0" smtClean="0">
                <a:effectLst/>
                <a:latin typeface="Times New Roman" panose="02020603050405020304" pitchFamily="18" charset="0"/>
                <a:ea typeface="Times New Roman" panose="02020603050405020304" pitchFamily="18" charset="0"/>
              </a:rPr>
              <a:t>SELECT NPROJ, COUNT(*), AVG(SAL)</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US" sz="1200" dirty="0" smtClean="0">
                <a:effectLst/>
                <a:latin typeface="Times New Roman" panose="02020603050405020304" pitchFamily="18" charset="0"/>
                <a:ea typeface="Times New Roman" panose="02020603050405020304" pitchFamily="18" charset="0"/>
              </a:rPr>
              <a:t>FROM EMPLOYE</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US" sz="1200" dirty="0" smtClean="0">
                <a:effectLst/>
                <a:latin typeface="Times New Roman" panose="02020603050405020304" pitchFamily="18" charset="0"/>
                <a:ea typeface="Times New Roman" panose="02020603050405020304" pitchFamily="18" charset="0"/>
              </a:rPr>
              <a:t>GROUP BY NPROJ</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US" sz="1200" dirty="0" smtClean="0">
                <a:effectLst/>
                <a:latin typeface="Times New Roman" panose="02020603050405020304" pitchFamily="18" charset="0"/>
                <a:ea typeface="Times New Roman" panose="02020603050405020304" pitchFamily="18" charset="0"/>
              </a:rPr>
              <a:t>HAVING COUNT(*) &gt; 2 ;</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US" sz="1200" dirty="0" smtClean="0">
                <a:effectLst/>
                <a:latin typeface="Times New Roman" panose="02020603050405020304" pitchFamily="18" charset="0"/>
                <a:ea typeface="Times New Roman" panose="02020603050405020304" pitchFamily="18" charset="0"/>
              </a:rPr>
              <a:t> </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fr-FR" sz="1200" dirty="0" smtClean="0">
                <a:effectLst/>
                <a:latin typeface="Times New Roman" panose="02020603050405020304" pitchFamily="18" charset="0"/>
                <a:ea typeface="Times New Roman" panose="02020603050405020304" pitchFamily="18" charset="0"/>
              </a:rPr>
              <a:t>Un SELECT de group peut contenir à la fois une CLAUSE WHERE et une clause HAVING. Dans ce cas la clause WHERE doit être placée avant la clause GROUP BY : la clause WHERE sera d’abord appliquée pour sélectionner les lignes puis les groupes seront constitués à partir des lignes sélectionnées et les fonctions de groupes seront évaluées.</a:t>
            </a: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algn="just">
              <a:spcAft>
                <a:spcPts val="0"/>
              </a:spcAft>
            </a:pPr>
            <a:endParaRPr lang="fr-FR" sz="1200" dirty="0" smtClean="0">
              <a:effectLst/>
              <a:latin typeface="Times New Roman" panose="02020603050405020304" pitchFamily="18" charset="0"/>
              <a:ea typeface="Times New Roman" panose="02020603050405020304" pitchFamily="18" charset="0"/>
            </a:endParaRPr>
          </a:p>
          <a:p>
            <a:pPr>
              <a:spcAft>
                <a:spcPts val="0"/>
              </a:spcAft>
            </a:pPr>
            <a:r>
              <a:rPr lang="en-US" sz="1200" dirty="0" smtClean="0">
                <a:effectLst/>
                <a:latin typeface="Times New Roman" panose="02020603050405020304" pitchFamily="18" charset="0"/>
                <a:ea typeface="Times New Roman" panose="02020603050405020304" pitchFamily="18" charset="0"/>
              </a:rPr>
              <a:t> </a:t>
            </a:r>
            <a:endParaRPr lang="fr-FR" sz="1200" dirty="0">
              <a:effectLst/>
              <a:latin typeface="Times New Roman" panose="02020603050405020304" pitchFamily="18" charset="0"/>
              <a:ea typeface="Times New Roman" panose="02020603050405020304" pitchFamily="18" charset="0"/>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06950518"/>
      </p:ext>
    </p:extLst>
  </p:cSld>
  <p:clrMapOvr>
    <a:masterClrMapping/>
  </p:clrMapOvr>
  <mc:AlternateContent xmlns:mc="http://schemas.openxmlformats.org/markup-compatibility/2006">
    <mc:Choice xmlns:p14="http://schemas.microsoft.com/office/powerpoint/2010/main" Requires="p14">
      <p:transition spd="slow" p14:dur="2000" advTm="295356"/>
    </mc:Choice>
    <mc:Fallback>
      <p:transition spd="slow" advTm="2953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0455" y="197346"/>
            <a:ext cx="11397803" cy="6555641"/>
          </a:xfrm>
          <a:prstGeom prst="rect">
            <a:avLst/>
          </a:prstGeom>
        </p:spPr>
        <p:txBody>
          <a:bodyPr wrap="square">
            <a:spAutoFit/>
          </a:bodyPr>
          <a:lstStyle/>
          <a:p>
            <a:pPr algn="just">
              <a:spcAft>
                <a:spcPts val="0"/>
              </a:spcAft>
            </a:pPr>
            <a:r>
              <a:rPr lang="fr-FR" sz="1200" b="1" dirty="0" smtClean="0">
                <a:effectLst/>
                <a:latin typeface="Times New Roman" panose="02020603050405020304" pitchFamily="18" charset="0"/>
                <a:ea typeface="Times New Roman" panose="02020603050405020304" pitchFamily="18" charset="0"/>
              </a:rPr>
              <a:t>Exemple2 :</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algn="just">
              <a:spcAft>
                <a:spcPts val="0"/>
              </a:spcAft>
            </a:pPr>
            <a:r>
              <a:rPr lang="fr-FR" sz="1200" dirty="0" smtClean="0">
                <a:effectLst/>
                <a:latin typeface="Times New Roman" panose="02020603050405020304" pitchFamily="18" charset="0"/>
                <a:ea typeface="Times New Roman" panose="02020603050405020304" pitchFamily="18" charset="0"/>
              </a:rPr>
              <a:t>Donner le numéro de pièces pour les pièces fournies par plus d’un fournisseur.</a:t>
            </a: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algn="just">
              <a:spcAft>
                <a:spcPts val="0"/>
              </a:spcAft>
            </a:pPr>
            <a:r>
              <a:rPr lang="en-US" sz="1200" dirty="0" smtClean="0">
                <a:effectLst/>
                <a:latin typeface="Times New Roman" panose="02020603050405020304" pitchFamily="18" charset="0"/>
                <a:ea typeface="Times New Roman" panose="02020603050405020304" pitchFamily="18" charset="0"/>
              </a:rPr>
              <a:t>SELECT NP</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US" sz="1200" dirty="0" smtClean="0">
                <a:effectLst/>
                <a:latin typeface="Times New Roman" panose="02020603050405020304" pitchFamily="18" charset="0"/>
                <a:ea typeface="Times New Roman" panose="02020603050405020304" pitchFamily="18" charset="0"/>
              </a:rPr>
              <a:t>FROM FOURNITURE</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US" sz="1200" dirty="0" smtClean="0">
                <a:effectLst/>
                <a:latin typeface="Times New Roman" panose="02020603050405020304" pitchFamily="18" charset="0"/>
                <a:ea typeface="Times New Roman" panose="02020603050405020304" pitchFamily="18" charset="0"/>
              </a:rPr>
              <a:t>GROUP BY NP</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fr-FR" sz="1200" dirty="0" smtClean="0">
                <a:effectLst/>
                <a:latin typeface="Times New Roman" panose="02020603050405020304" pitchFamily="18" charset="0"/>
                <a:ea typeface="Times New Roman" panose="02020603050405020304" pitchFamily="18" charset="0"/>
              </a:rPr>
              <a:t>HAVING COUNT(NF) &gt; 1;</a:t>
            </a: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algn="just">
              <a:spcAft>
                <a:spcPts val="0"/>
              </a:spcAft>
            </a:pPr>
            <a:r>
              <a:rPr lang="fr-FR" sz="1200" dirty="0" smtClean="0">
                <a:effectLst/>
                <a:latin typeface="Times New Roman" panose="02020603050405020304" pitchFamily="18" charset="0"/>
                <a:ea typeface="Times New Roman" panose="02020603050405020304" pitchFamily="18" charset="0"/>
              </a:rPr>
              <a:t>Une clause HAVING peut donc comporter une sous-interrogation.</a:t>
            </a: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algn="just">
              <a:spcAft>
                <a:spcPts val="0"/>
              </a:spcAft>
            </a:pPr>
            <a:r>
              <a:rPr lang="fr-FR" sz="1200" b="1" dirty="0" smtClean="0">
                <a:effectLst/>
                <a:latin typeface="Times New Roman" panose="02020603050405020304" pitchFamily="18" charset="0"/>
                <a:ea typeface="Times New Roman" panose="02020603050405020304" pitchFamily="18" charset="0"/>
              </a:rPr>
              <a:t>Exemple3 :</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algn="just">
              <a:spcAft>
                <a:spcPts val="0"/>
              </a:spcAft>
            </a:pPr>
            <a:r>
              <a:rPr lang="fr-FR" sz="1200" dirty="0" smtClean="0">
                <a:effectLst/>
                <a:latin typeface="Times New Roman" panose="02020603050405020304" pitchFamily="18" charset="0"/>
                <a:ea typeface="Times New Roman" panose="02020603050405020304" pitchFamily="18" charset="0"/>
              </a:rPr>
              <a:t>Quel est le département ayant le plus d’employés</a:t>
            </a: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algn="just">
              <a:spcAft>
                <a:spcPts val="0"/>
              </a:spcAft>
            </a:pPr>
            <a:r>
              <a:rPr lang="en-US" sz="1200" dirty="0" smtClean="0">
                <a:effectLst/>
                <a:latin typeface="Times New Roman" panose="02020603050405020304" pitchFamily="18" charset="0"/>
                <a:ea typeface="Times New Roman" panose="02020603050405020304" pitchFamily="18" charset="0"/>
              </a:rPr>
              <a:t>SELECT NDEP, COUNT (*)</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US" sz="1200" dirty="0" smtClean="0">
                <a:effectLst/>
                <a:latin typeface="Times New Roman" panose="02020603050405020304" pitchFamily="18" charset="0"/>
                <a:ea typeface="Times New Roman" panose="02020603050405020304" pitchFamily="18" charset="0"/>
              </a:rPr>
              <a:t>FROM EMPLOYE</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US" sz="1200" dirty="0" smtClean="0">
                <a:effectLst/>
                <a:latin typeface="Times New Roman" panose="02020603050405020304" pitchFamily="18" charset="0"/>
                <a:ea typeface="Times New Roman" panose="02020603050405020304" pitchFamily="18" charset="0"/>
              </a:rPr>
              <a:t>GROUP BY NDEP						</a:t>
            </a:r>
            <a:r>
              <a:rPr lang="en-US" sz="1200" dirty="0" err="1" smtClean="0">
                <a:effectLst/>
                <a:latin typeface="Times New Roman" panose="02020603050405020304" pitchFamily="18" charset="0"/>
                <a:ea typeface="Times New Roman" panose="02020603050405020304" pitchFamily="18" charset="0"/>
              </a:rPr>
              <a:t>Employé</a:t>
            </a:r>
            <a:endParaRPr lang="fr-FR" sz="1200" dirty="0" smtClean="0">
              <a:effectLst/>
              <a:latin typeface="Times New Roman" panose="02020603050405020304" pitchFamily="18" charset="0"/>
              <a:ea typeface="Times New Roman" panose="02020603050405020304" pitchFamily="18" charset="0"/>
            </a:endParaRPr>
          </a:p>
          <a:p>
            <a:pPr>
              <a:spcAft>
                <a:spcPts val="0"/>
              </a:spcAft>
            </a:pPr>
            <a:r>
              <a:rPr lang="en-US" sz="1200" dirty="0" smtClean="0">
                <a:effectLst/>
                <a:latin typeface="Times New Roman" panose="02020603050405020304" pitchFamily="18" charset="0"/>
                <a:ea typeface="Times New Roman" panose="02020603050405020304" pitchFamily="18" charset="0"/>
              </a:rPr>
              <a:t>HAVING COUNT(*) = ( SELECT MAX(COUNT(*))</a:t>
            </a:r>
            <a:endParaRPr lang="fr-FR" sz="1200" dirty="0" smtClean="0">
              <a:effectLst/>
              <a:latin typeface="Times New Roman" panose="02020603050405020304" pitchFamily="18" charset="0"/>
              <a:ea typeface="Times New Roman" panose="02020603050405020304" pitchFamily="18" charset="0"/>
            </a:endParaRPr>
          </a:p>
          <a:p>
            <a:pPr marL="1348740" indent="449580" algn="just">
              <a:spcAft>
                <a:spcPts val="0"/>
              </a:spcAft>
            </a:pPr>
            <a:r>
              <a:rPr lang="en-US" sz="1200" dirty="0" smtClean="0">
                <a:effectLst/>
                <a:latin typeface="Times New Roman" panose="02020603050405020304" pitchFamily="18" charset="0"/>
                <a:ea typeface="Times New Roman" panose="02020603050405020304" pitchFamily="18" charset="0"/>
              </a:rPr>
              <a:t>FROM EMPLOYE</a:t>
            </a:r>
            <a:endParaRPr lang="fr-FR" sz="1200" dirty="0" smtClean="0">
              <a:effectLst/>
              <a:latin typeface="Times New Roman" panose="02020603050405020304" pitchFamily="18" charset="0"/>
              <a:ea typeface="Times New Roman" panose="02020603050405020304" pitchFamily="18" charset="0"/>
            </a:endParaRPr>
          </a:p>
          <a:p>
            <a:pPr marL="1348740" indent="449580" algn="just">
              <a:spcAft>
                <a:spcPts val="0"/>
              </a:spcAft>
            </a:pPr>
            <a:r>
              <a:rPr lang="en-US" sz="1200" dirty="0" smtClean="0">
                <a:effectLst/>
                <a:latin typeface="Times New Roman" panose="02020603050405020304" pitchFamily="18" charset="0"/>
                <a:ea typeface="Times New Roman" panose="02020603050405020304" pitchFamily="18" charset="0"/>
              </a:rPr>
              <a:t>GROUP BY NDEP);</a:t>
            </a:r>
          </a:p>
          <a:p>
            <a:pPr marL="1348740" indent="449580" algn="just">
              <a:spcAft>
                <a:spcPts val="0"/>
              </a:spcAft>
            </a:pPr>
            <a:endParaRPr lang="en-US" sz="1200" dirty="0">
              <a:latin typeface="Times New Roman" panose="02020603050405020304" pitchFamily="18" charset="0"/>
              <a:ea typeface="Times New Roman" panose="02020603050405020304" pitchFamily="18" charset="0"/>
            </a:endParaRPr>
          </a:p>
          <a:p>
            <a:pPr marL="1348740" indent="449580" algn="just">
              <a:spcAft>
                <a:spcPts val="0"/>
              </a:spcAft>
            </a:pPr>
            <a:endParaRPr lang="en-US" sz="1200" dirty="0" smtClean="0">
              <a:effectLst/>
              <a:latin typeface="Times New Roman" panose="02020603050405020304" pitchFamily="18" charset="0"/>
              <a:ea typeface="Times New Roman" panose="02020603050405020304" pitchFamily="18" charset="0"/>
            </a:endParaRPr>
          </a:p>
          <a:p>
            <a:pPr marL="1348740" indent="449580" algn="just">
              <a:spcAft>
                <a:spcPts val="0"/>
              </a:spcAft>
            </a:pPr>
            <a:endParaRPr lang="en-US" sz="1200" dirty="0">
              <a:latin typeface="Times New Roman" panose="02020603050405020304" pitchFamily="18" charset="0"/>
              <a:ea typeface="Times New Roman" panose="02020603050405020304" pitchFamily="18" charset="0"/>
            </a:endParaRPr>
          </a:p>
          <a:p>
            <a:pPr marL="1348740" indent="449580" algn="just">
              <a:spcAft>
                <a:spcPts val="0"/>
              </a:spcAft>
            </a:pPr>
            <a:endParaRPr lang="en-US" sz="1200" dirty="0" smtClean="0">
              <a:effectLst/>
              <a:latin typeface="Times New Roman" panose="02020603050405020304" pitchFamily="18" charset="0"/>
              <a:ea typeface="Times New Roman" panose="02020603050405020304" pitchFamily="18" charset="0"/>
            </a:endParaRPr>
          </a:p>
          <a:p>
            <a:pPr marL="1348740" indent="449580" algn="just">
              <a:spcAft>
                <a:spcPts val="0"/>
              </a:spcAft>
            </a:pPr>
            <a:r>
              <a:rPr lang="en-US" sz="1200" dirty="0" err="1" smtClean="0">
                <a:latin typeface="Times New Roman" panose="02020603050405020304" pitchFamily="18" charset="0"/>
                <a:ea typeface="Times New Roman" panose="02020603050405020304" pitchFamily="18" charset="0"/>
              </a:rPr>
              <a:t>Résultat</a:t>
            </a:r>
            <a:endParaRPr lang="en-US" sz="1200" dirty="0">
              <a:latin typeface="Times New Roman" panose="02020603050405020304" pitchFamily="18" charset="0"/>
              <a:ea typeface="Times New Roman" panose="02020603050405020304" pitchFamily="18" charset="0"/>
            </a:endParaRPr>
          </a:p>
          <a:p>
            <a:pPr marL="1348740" indent="449580" algn="just">
              <a:spcAft>
                <a:spcPts val="0"/>
              </a:spcAft>
            </a:pPr>
            <a:endParaRPr lang="en-US" sz="1200" dirty="0" smtClean="0">
              <a:effectLst/>
              <a:latin typeface="Times New Roman" panose="02020603050405020304" pitchFamily="18" charset="0"/>
              <a:ea typeface="Times New Roman" panose="02020603050405020304" pitchFamily="18" charset="0"/>
            </a:endParaRPr>
          </a:p>
          <a:p>
            <a:pPr marL="1348740" indent="449580" algn="just">
              <a:spcAft>
                <a:spcPts val="0"/>
              </a:spcAft>
            </a:pPr>
            <a:endParaRPr lang="en-US" sz="1200" dirty="0" smtClean="0">
              <a:latin typeface="Times New Roman" panose="02020603050405020304" pitchFamily="18" charset="0"/>
              <a:ea typeface="Times New Roman" panose="02020603050405020304" pitchFamily="18" charset="0"/>
            </a:endParaRPr>
          </a:p>
          <a:p>
            <a:pPr marL="1348740" indent="449580" algn="just">
              <a:spcAft>
                <a:spcPts val="0"/>
              </a:spcAft>
            </a:pPr>
            <a:endParaRPr lang="en-US" sz="1200" dirty="0" smtClean="0">
              <a:effectLst/>
              <a:latin typeface="Times New Roman" panose="02020603050405020304" pitchFamily="18" charset="0"/>
              <a:ea typeface="Times New Roman" panose="02020603050405020304" pitchFamily="18" charset="0"/>
            </a:endParaRPr>
          </a:p>
          <a:p>
            <a:pPr marL="1348740" indent="449580" algn="just">
              <a:spcAft>
                <a:spcPts val="0"/>
              </a:spcAft>
            </a:pPr>
            <a:endParaRPr lang="en-US" sz="1200" dirty="0">
              <a:latin typeface="Times New Roman" panose="02020603050405020304" pitchFamily="18" charset="0"/>
              <a:ea typeface="Times New Roman" panose="02020603050405020304" pitchFamily="18" charset="0"/>
            </a:endParaRPr>
          </a:p>
          <a:p>
            <a:pPr marL="1348740" indent="449580" algn="just">
              <a:spcAft>
                <a:spcPts val="0"/>
              </a:spcAft>
            </a:pPr>
            <a:endParaRPr lang="en-US" sz="1200" dirty="0" smtClean="0">
              <a:effectLst/>
              <a:latin typeface="Times New Roman" panose="02020603050405020304" pitchFamily="18" charset="0"/>
              <a:ea typeface="Times New Roman" panose="02020603050405020304" pitchFamily="18" charset="0"/>
            </a:endParaRPr>
          </a:p>
          <a:p>
            <a:pPr marL="1348740" indent="449580" algn="just">
              <a:spcAft>
                <a:spcPts val="0"/>
              </a:spcAft>
            </a:pPr>
            <a:endParaRPr lang="en-US" sz="1200" dirty="0" smtClean="0">
              <a:effectLst/>
              <a:latin typeface="Times New Roman" panose="02020603050405020304" pitchFamily="18" charset="0"/>
              <a:ea typeface="Times New Roman" panose="02020603050405020304" pitchFamily="18" charset="0"/>
            </a:endParaRPr>
          </a:p>
          <a:p>
            <a:pPr marL="1348740" indent="449580" algn="just">
              <a:spcAft>
                <a:spcPts val="0"/>
              </a:spcAft>
            </a:pPr>
            <a:endParaRPr lang="en-US" sz="1200" dirty="0">
              <a:latin typeface="Times New Roman" panose="02020603050405020304" pitchFamily="18" charset="0"/>
            </a:endParaRPr>
          </a:p>
          <a:p>
            <a:pPr marL="1348740" indent="449580" algn="just">
              <a:spcAft>
                <a:spcPts val="0"/>
              </a:spcAft>
            </a:pPr>
            <a:endParaRPr lang="en-US" sz="1200" dirty="0" smtClean="0">
              <a:latin typeface="Times New Roman" panose="02020603050405020304" pitchFamily="18" charset="0"/>
            </a:endParaRPr>
          </a:p>
          <a:p>
            <a:pPr marL="1348740" indent="449580" algn="just">
              <a:spcAft>
                <a:spcPts val="0"/>
              </a:spcAft>
            </a:pPr>
            <a:endParaRPr lang="en-US" sz="1200" dirty="0">
              <a:effectLst/>
              <a:latin typeface="Times New Roman" panose="02020603050405020304" pitchFamily="18" charset="0"/>
              <a:ea typeface="Times New Roman" panose="02020603050405020304" pitchFamily="18" charset="0"/>
            </a:endParaRPr>
          </a:p>
        </p:txBody>
      </p:sp>
      <p:graphicFrame>
        <p:nvGraphicFramePr>
          <p:cNvPr id="3" name="Tableau 2"/>
          <p:cNvGraphicFramePr>
            <a:graphicFrameLocks noGrp="1"/>
          </p:cNvGraphicFramePr>
          <p:nvPr>
            <p:extLst>
              <p:ext uri="{D42A27DB-BD31-4B8C-83A1-F6EECF244321}">
                <p14:modId xmlns:p14="http://schemas.microsoft.com/office/powerpoint/2010/main" val="2511018061"/>
              </p:ext>
            </p:extLst>
          </p:nvPr>
        </p:nvGraphicFramePr>
        <p:xfrm>
          <a:off x="6001554" y="3656049"/>
          <a:ext cx="4507605" cy="2966720"/>
        </p:xfrm>
        <a:graphic>
          <a:graphicData uri="http://schemas.openxmlformats.org/drawingml/2006/table">
            <a:tbl>
              <a:tblPr firstRow="1" bandRow="1">
                <a:tableStyleId>{5C22544A-7EE6-4342-B048-85BDC9FD1C3A}</a:tableStyleId>
              </a:tblPr>
              <a:tblGrid>
                <a:gridCol w="1502535"/>
                <a:gridCol w="1502535"/>
                <a:gridCol w="1502535"/>
              </a:tblGrid>
              <a:tr h="370840">
                <a:tc>
                  <a:txBody>
                    <a:bodyPr/>
                    <a:lstStyle/>
                    <a:p>
                      <a:pPr algn="ctr"/>
                      <a:r>
                        <a:rPr lang="fr-FR" dirty="0" smtClean="0"/>
                        <a:t>NSS</a:t>
                      </a:r>
                      <a:endParaRPr lang="fr-FR" dirty="0"/>
                    </a:p>
                  </a:txBody>
                  <a:tcPr/>
                </a:tc>
                <a:tc>
                  <a:txBody>
                    <a:bodyPr/>
                    <a:lstStyle/>
                    <a:p>
                      <a:pPr algn="ctr"/>
                      <a:r>
                        <a:rPr lang="fr-FR" dirty="0" smtClean="0"/>
                        <a:t>…..</a:t>
                      </a:r>
                      <a:endParaRPr lang="fr-FR" dirty="0"/>
                    </a:p>
                  </a:txBody>
                  <a:tcPr/>
                </a:tc>
                <a:tc>
                  <a:txBody>
                    <a:bodyPr/>
                    <a:lstStyle/>
                    <a:p>
                      <a:pPr algn="ctr"/>
                      <a:r>
                        <a:rPr lang="fr-FR" dirty="0" smtClean="0"/>
                        <a:t>NDEP</a:t>
                      </a:r>
                      <a:endParaRPr lang="fr-FR" dirty="0"/>
                    </a:p>
                  </a:txBody>
                  <a:tcPr/>
                </a:tc>
              </a:tr>
              <a:tr h="370840">
                <a:tc>
                  <a:txBody>
                    <a:bodyPr/>
                    <a:lstStyle/>
                    <a:p>
                      <a:r>
                        <a:rPr lang="fr-FR" dirty="0" smtClean="0"/>
                        <a:t>e1</a:t>
                      </a:r>
                      <a:endParaRPr lang="fr-FR" dirty="0"/>
                    </a:p>
                  </a:txBody>
                  <a:tcPr/>
                </a:tc>
                <a:tc>
                  <a:txBody>
                    <a:bodyPr/>
                    <a:lstStyle/>
                    <a:p>
                      <a:endParaRPr lang="fr-FR"/>
                    </a:p>
                  </a:txBody>
                  <a:tcPr/>
                </a:tc>
                <a:tc>
                  <a:txBody>
                    <a:bodyPr/>
                    <a:lstStyle/>
                    <a:p>
                      <a:r>
                        <a:rPr lang="fr-FR" dirty="0" smtClean="0"/>
                        <a:t>d1</a:t>
                      </a:r>
                      <a:endParaRPr lang="fr-FR" dirty="0"/>
                    </a:p>
                  </a:txBody>
                  <a:tcPr/>
                </a:tc>
              </a:tr>
              <a:tr h="370840">
                <a:tc>
                  <a:txBody>
                    <a:bodyPr/>
                    <a:lstStyle/>
                    <a:p>
                      <a:r>
                        <a:rPr lang="fr-FR" dirty="0" smtClean="0"/>
                        <a:t>e2</a:t>
                      </a:r>
                      <a:endParaRPr lang="fr-FR" dirty="0"/>
                    </a:p>
                  </a:txBody>
                  <a:tcPr/>
                </a:tc>
                <a:tc>
                  <a:txBody>
                    <a:bodyPr/>
                    <a:lstStyle/>
                    <a:p>
                      <a:endParaRPr lang="fr-FR"/>
                    </a:p>
                  </a:txBody>
                  <a:tcPr/>
                </a:tc>
                <a:tc>
                  <a:txBody>
                    <a:bodyPr/>
                    <a:lstStyle/>
                    <a:p>
                      <a:r>
                        <a:rPr lang="fr-FR" dirty="0" smtClean="0"/>
                        <a:t>d1</a:t>
                      </a:r>
                      <a:endParaRPr lang="fr-FR" dirty="0"/>
                    </a:p>
                  </a:txBody>
                  <a:tcPr/>
                </a:tc>
              </a:tr>
              <a:tr h="370840">
                <a:tc>
                  <a:txBody>
                    <a:bodyPr/>
                    <a:lstStyle/>
                    <a:p>
                      <a:r>
                        <a:rPr lang="fr-FR" dirty="0" smtClean="0"/>
                        <a:t>e3</a:t>
                      </a:r>
                      <a:endParaRPr lang="fr-FR" dirty="0"/>
                    </a:p>
                  </a:txBody>
                  <a:tcPr/>
                </a:tc>
                <a:tc>
                  <a:txBody>
                    <a:bodyPr/>
                    <a:lstStyle/>
                    <a:p>
                      <a:endParaRPr lang="fr-FR"/>
                    </a:p>
                  </a:txBody>
                  <a:tcPr/>
                </a:tc>
                <a:tc>
                  <a:txBody>
                    <a:bodyPr/>
                    <a:lstStyle/>
                    <a:p>
                      <a:r>
                        <a:rPr lang="fr-FR" dirty="0" smtClean="0"/>
                        <a:t>d2</a:t>
                      </a:r>
                      <a:endParaRPr lang="fr-FR" dirty="0"/>
                    </a:p>
                  </a:txBody>
                  <a:tcPr/>
                </a:tc>
              </a:tr>
              <a:tr h="370840">
                <a:tc>
                  <a:txBody>
                    <a:bodyPr/>
                    <a:lstStyle/>
                    <a:p>
                      <a:r>
                        <a:rPr lang="fr-FR" dirty="0" smtClean="0"/>
                        <a:t>e4</a:t>
                      </a:r>
                      <a:endParaRPr lang="fr-FR" dirty="0"/>
                    </a:p>
                  </a:txBody>
                  <a:tcPr/>
                </a:tc>
                <a:tc>
                  <a:txBody>
                    <a:bodyPr/>
                    <a:lstStyle/>
                    <a:p>
                      <a:endParaRPr lang="fr-FR"/>
                    </a:p>
                  </a:txBody>
                  <a:tcPr/>
                </a:tc>
                <a:tc>
                  <a:txBody>
                    <a:bodyPr/>
                    <a:lstStyle/>
                    <a:p>
                      <a:r>
                        <a:rPr lang="fr-FR" dirty="0" smtClean="0"/>
                        <a:t>d3</a:t>
                      </a:r>
                      <a:endParaRPr lang="fr-FR" dirty="0"/>
                    </a:p>
                  </a:txBody>
                  <a:tcPr/>
                </a:tc>
              </a:tr>
              <a:tr h="370840">
                <a:tc>
                  <a:txBody>
                    <a:bodyPr/>
                    <a:lstStyle/>
                    <a:p>
                      <a:r>
                        <a:rPr lang="fr-FR" dirty="0" smtClean="0"/>
                        <a:t>e4</a:t>
                      </a:r>
                      <a:endParaRPr lang="fr-FR" dirty="0"/>
                    </a:p>
                  </a:txBody>
                  <a:tcPr/>
                </a:tc>
                <a:tc>
                  <a:txBody>
                    <a:bodyPr/>
                    <a:lstStyle/>
                    <a:p>
                      <a:endParaRPr lang="fr-FR"/>
                    </a:p>
                  </a:txBody>
                  <a:tcPr/>
                </a:tc>
                <a:tc>
                  <a:txBody>
                    <a:bodyPr/>
                    <a:lstStyle/>
                    <a:p>
                      <a:r>
                        <a:rPr lang="fr-FR" dirty="0" smtClean="0"/>
                        <a:t>d2</a:t>
                      </a:r>
                      <a:endParaRPr lang="fr-FR" dirty="0"/>
                    </a:p>
                  </a:txBody>
                  <a:tcPr/>
                </a:tc>
              </a:tr>
              <a:tr h="370840">
                <a:tc>
                  <a:txBody>
                    <a:bodyPr/>
                    <a:lstStyle/>
                    <a:p>
                      <a:r>
                        <a:rPr lang="fr-FR" dirty="0" smtClean="0"/>
                        <a:t>e6</a:t>
                      </a:r>
                      <a:endParaRPr lang="fr-FR" dirty="0"/>
                    </a:p>
                  </a:txBody>
                  <a:tcPr/>
                </a:tc>
                <a:tc>
                  <a:txBody>
                    <a:bodyPr/>
                    <a:lstStyle/>
                    <a:p>
                      <a:endParaRPr lang="fr-FR"/>
                    </a:p>
                  </a:txBody>
                  <a:tcPr/>
                </a:tc>
                <a:tc>
                  <a:txBody>
                    <a:bodyPr/>
                    <a:lstStyle/>
                    <a:p>
                      <a:r>
                        <a:rPr lang="fr-FR" dirty="0" smtClean="0"/>
                        <a:t>d1</a:t>
                      </a:r>
                      <a:endParaRPr lang="fr-FR" dirty="0"/>
                    </a:p>
                  </a:txBody>
                  <a:tcPr/>
                </a:tc>
              </a:tr>
              <a:tr h="370840">
                <a:tc>
                  <a:txBody>
                    <a:bodyPr/>
                    <a:lstStyle/>
                    <a:p>
                      <a:r>
                        <a:rPr lang="fr-FR" dirty="0" smtClean="0"/>
                        <a:t>e7</a:t>
                      </a:r>
                      <a:endParaRPr lang="fr-FR" dirty="0"/>
                    </a:p>
                  </a:txBody>
                  <a:tcPr/>
                </a:tc>
                <a:tc>
                  <a:txBody>
                    <a:bodyPr/>
                    <a:lstStyle/>
                    <a:p>
                      <a:endParaRPr lang="fr-FR" dirty="0"/>
                    </a:p>
                  </a:txBody>
                  <a:tcPr/>
                </a:tc>
                <a:tc>
                  <a:txBody>
                    <a:bodyPr/>
                    <a:lstStyle/>
                    <a:p>
                      <a:r>
                        <a:rPr lang="fr-FR" dirty="0" smtClean="0"/>
                        <a:t>d2</a:t>
                      </a:r>
                      <a:endParaRPr lang="fr-FR" dirty="0"/>
                    </a:p>
                  </a:txBody>
                  <a:tcPr/>
                </a:tc>
              </a:tr>
            </a:tbl>
          </a:graphicData>
        </a:graphic>
      </p:graphicFrame>
      <p:graphicFrame>
        <p:nvGraphicFramePr>
          <p:cNvPr id="4" name="Tableau 3"/>
          <p:cNvGraphicFramePr>
            <a:graphicFrameLocks noGrp="1"/>
          </p:cNvGraphicFramePr>
          <p:nvPr>
            <p:extLst>
              <p:ext uri="{D42A27DB-BD31-4B8C-83A1-F6EECF244321}">
                <p14:modId xmlns:p14="http://schemas.microsoft.com/office/powerpoint/2010/main" val="411503368"/>
              </p:ext>
            </p:extLst>
          </p:nvPr>
        </p:nvGraphicFramePr>
        <p:xfrm>
          <a:off x="746974" y="5124242"/>
          <a:ext cx="2987900" cy="1112520"/>
        </p:xfrm>
        <a:graphic>
          <a:graphicData uri="http://schemas.openxmlformats.org/drawingml/2006/table">
            <a:tbl>
              <a:tblPr firstRow="1" bandRow="1">
                <a:tableStyleId>{5C22544A-7EE6-4342-B048-85BDC9FD1C3A}</a:tableStyleId>
              </a:tblPr>
              <a:tblGrid>
                <a:gridCol w="1493950"/>
                <a:gridCol w="1493950"/>
              </a:tblGrid>
              <a:tr h="370840">
                <a:tc>
                  <a:txBody>
                    <a:bodyPr/>
                    <a:lstStyle/>
                    <a:p>
                      <a:r>
                        <a:rPr lang="fr-FR" dirty="0" smtClean="0"/>
                        <a:t>NDEP</a:t>
                      </a:r>
                      <a:endParaRPr lang="fr-FR" dirty="0"/>
                    </a:p>
                  </a:txBody>
                  <a:tcPr/>
                </a:tc>
                <a:tc>
                  <a:txBody>
                    <a:bodyPr/>
                    <a:lstStyle/>
                    <a:p>
                      <a:r>
                        <a:rPr lang="fr-FR" dirty="0" smtClean="0"/>
                        <a:t>COUNT</a:t>
                      </a:r>
                      <a:endParaRPr lang="fr-FR" dirty="0"/>
                    </a:p>
                  </a:txBody>
                  <a:tcPr/>
                </a:tc>
              </a:tr>
              <a:tr h="370840">
                <a:tc>
                  <a:txBody>
                    <a:bodyPr/>
                    <a:lstStyle/>
                    <a:p>
                      <a:r>
                        <a:rPr lang="fr-FR" dirty="0" smtClean="0"/>
                        <a:t>d1</a:t>
                      </a:r>
                      <a:endParaRPr lang="fr-FR" dirty="0"/>
                    </a:p>
                  </a:txBody>
                  <a:tcPr/>
                </a:tc>
                <a:tc>
                  <a:txBody>
                    <a:bodyPr/>
                    <a:lstStyle/>
                    <a:p>
                      <a:r>
                        <a:rPr lang="fr-FR" dirty="0" smtClean="0"/>
                        <a:t>3</a:t>
                      </a:r>
                      <a:endParaRPr lang="fr-FR" dirty="0"/>
                    </a:p>
                  </a:txBody>
                  <a:tcPr/>
                </a:tc>
              </a:tr>
              <a:tr h="370840">
                <a:tc>
                  <a:txBody>
                    <a:bodyPr/>
                    <a:lstStyle/>
                    <a:p>
                      <a:r>
                        <a:rPr lang="fr-FR" dirty="0" smtClean="0"/>
                        <a:t>d2</a:t>
                      </a:r>
                      <a:endParaRPr lang="fr-FR" dirty="0"/>
                    </a:p>
                  </a:txBody>
                  <a:tcPr/>
                </a:tc>
                <a:tc>
                  <a:txBody>
                    <a:bodyPr/>
                    <a:lstStyle/>
                    <a:p>
                      <a:r>
                        <a:rPr lang="fr-FR" dirty="0" smtClean="0"/>
                        <a:t>3</a:t>
                      </a:r>
                      <a:endParaRPr lang="fr-FR" dirty="0"/>
                    </a:p>
                  </a:txBody>
                  <a:tcPr/>
                </a:tc>
              </a:tr>
            </a:tbl>
          </a:graphicData>
        </a:graphic>
      </p:graphicFrame>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883478843"/>
      </p:ext>
    </p:extLst>
  </p:cSld>
  <p:clrMapOvr>
    <a:masterClrMapping/>
  </p:clrMapOvr>
  <mc:AlternateContent xmlns:mc="http://schemas.openxmlformats.org/markup-compatibility/2006">
    <mc:Choice xmlns:p14="http://schemas.microsoft.com/office/powerpoint/2010/main" Requires="p14">
      <p:transition spd="slow" p14:dur="2000" advTm="292257"/>
    </mc:Choice>
    <mc:Fallback>
      <p:transition spd="slow" advTm="2922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31819" y="288643"/>
            <a:ext cx="11449317" cy="6186309"/>
          </a:xfrm>
          <a:prstGeom prst="rect">
            <a:avLst/>
          </a:prstGeom>
        </p:spPr>
        <p:txBody>
          <a:bodyPr wrap="square">
            <a:spAutoFit/>
          </a:bodyPr>
          <a:lstStyle/>
          <a:p>
            <a:pPr algn="just">
              <a:spcAft>
                <a:spcPts val="0"/>
              </a:spcAft>
            </a:pPr>
            <a:r>
              <a:rPr lang="fr-FR" sz="1200" b="1" dirty="0" smtClean="0">
                <a:effectLst/>
                <a:latin typeface="Times New Roman" panose="02020603050405020304" pitchFamily="18" charset="0"/>
                <a:ea typeface="Times New Roman" panose="02020603050405020304" pitchFamily="18" charset="0"/>
              </a:rPr>
              <a:t>Schémas externes</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indent="449580" algn="just">
              <a:spcAft>
                <a:spcPts val="0"/>
              </a:spcAft>
            </a:pPr>
            <a:r>
              <a:rPr lang="fr-FR" sz="1200" dirty="0" smtClean="0">
                <a:effectLst/>
                <a:latin typeface="Times New Roman" panose="02020603050405020304" pitchFamily="18" charset="0"/>
                <a:ea typeface="Times New Roman" panose="02020603050405020304" pitchFamily="18" charset="0"/>
              </a:rPr>
              <a:t>La notion de sous schéma externe offerte aux différents usagers d’une base de données se retrouve dans les SGBD relationnels grâce au concept de vue. Cependant cette notion de vue va au-delà du simple sous-schéma comme sous-ensemble de schéma de la base.</a:t>
            </a:r>
          </a:p>
          <a:p>
            <a:pPr algn="just">
              <a:spcAft>
                <a:spcPts val="0"/>
              </a:spcAft>
            </a:pPr>
            <a:r>
              <a:rPr lang="fr-FR" sz="1200" dirty="0" smtClean="0">
                <a:effectLst/>
                <a:latin typeface="Times New Roman" panose="02020603050405020304" pitchFamily="18" charset="0"/>
                <a:ea typeface="Times New Roman" panose="02020603050405020304" pitchFamily="18" charset="0"/>
              </a:rPr>
              <a:t>	Une vue est une relation virtuelle une fenêtre dynamique sur la base de données, c’est à dire qu’il n’existe pas de fichier qui représente directement une vue, par contre sa définition est stockée dans un catalogue appelé catalogue </a:t>
            </a:r>
            <a:r>
              <a:rPr lang="fr-FR" sz="1200" b="1" dirty="0" smtClean="0">
                <a:effectLst/>
                <a:latin typeface="Times New Roman" panose="02020603050405020304" pitchFamily="18" charset="0"/>
                <a:ea typeface="Times New Roman" panose="02020603050405020304" pitchFamily="18" charset="0"/>
              </a:rPr>
              <a:t>Vue</a:t>
            </a:r>
            <a:r>
              <a:rPr lang="fr-FR" sz="1200" dirty="0" smtClean="0">
                <a:effectLst/>
                <a:latin typeface="Times New Roman" panose="02020603050405020304" pitchFamily="18" charset="0"/>
                <a:ea typeface="Times New Roman" panose="02020603050405020304" pitchFamily="18" charset="0"/>
              </a:rPr>
              <a:t>.</a:t>
            </a: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algn="just">
              <a:spcAft>
                <a:spcPts val="0"/>
              </a:spcAft>
            </a:pPr>
            <a:r>
              <a:rPr lang="fr-FR" sz="1200" dirty="0" smtClean="0">
                <a:effectLst/>
                <a:latin typeface="Times New Roman" panose="02020603050405020304" pitchFamily="18" charset="0"/>
                <a:ea typeface="Times New Roman" panose="02020603050405020304" pitchFamily="18" charset="0"/>
              </a:rPr>
              <a:t> La définition de la vue montre comment la vue est dérivée à partir des relations indiquées (relations sources). La commande permettant de définir une vue est :</a:t>
            </a: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algn="just">
              <a:spcAft>
                <a:spcPts val="0"/>
              </a:spcAft>
            </a:pPr>
            <a:r>
              <a:rPr lang="fr-FR" sz="1200" dirty="0" smtClean="0">
                <a:effectLst/>
                <a:latin typeface="Times New Roman" panose="02020603050405020304" pitchFamily="18" charset="0"/>
                <a:ea typeface="Times New Roman" panose="02020603050405020304" pitchFamily="18" charset="0"/>
              </a:rPr>
              <a:t>DEFINE VIEW  &lt;nom de vue&gt; [(liste d’attributs)]</a:t>
            </a:r>
          </a:p>
          <a:p>
            <a:pPr algn="just">
              <a:spcAft>
                <a:spcPts val="0"/>
              </a:spcAft>
            </a:pPr>
            <a:r>
              <a:rPr lang="fr-FR" sz="1200" dirty="0" smtClean="0">
                <a:effectLst/>
                <a:latin typeface="Times New Roman" panose="02020603050405020304" pitchFamily="18" charset="0"/>
                <a:ea typeface="Times New Roman" panose="02020603050405020304" pitchFamily="18" charset="0"/>
              </a:rPr>
              <a:t>AS &lt;bloc  de qualification&gt; ;</a:t>
            </a: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algn="just">
              <a:spcAft>
                <a:spcPts val="0"/>
              </a:spcAft>
            </a:pPr>
            <a:r>
              <a:rPr lang="fr-FR" sz="1200" dirty="0" smtClean="0">
                <a:effectLst/>
                <a:latin typeface="Times New Roman" panose="02020603050405020304" pitchFamily="18" charset="0"/>
                <a:ea typeface="Times New Roman" panose="02020603050405020304" pitchFamily="18" charset="0"/>
              </a:rPr>
              <a:t>Le bloc de qualification commence par un SELECT et peut comporter toutes les possibilités que nous avons décrit dans une requête d’interrogation de SQL. Cependant, il faut souligner qu’aucun n-</a:t>
            </a:r>
            <a:r>
              <a:rPr lang="fr-FR" sz="1200" dirty="0" err="1" smtClean="0">
                <a:effectLst/>
                <a:latin typeface="Times New Roman" panose="02020603050405020304" pitchFamily="18" charset="0"/>
                <a:ea typeface="Times New Roman" panose="02020603050405020304" pitchFamily="18" charset="0"/>
              </a:rPr>
              <a:t>uplet</a:t>
            </a:r>
            <a:r>
              <a:rPr lang="fr-FR" sz="1200" dirty="0" smtClean="0">
                <a:effectLst/>
                <a:latin typeface="Times New Roman" panose="02020603050405020304" pitchFamily="18" charset="0"/>
                <a:ea typeface="Times New Roman" panose="02020603050405020304" pitchFamily="18" charset="0"/>
              </a:rPr>
              <a:t> n’est extrait de la base par une telle commande.</a:t>
            </a: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algn="just">
              <a:spcAft>
                <a:spcPts val="0"/>
              </a:spcAft>
            </a:pPr>
            <a:r>
              <a:rPr lang="fr-FR" sz="1200" dirty="0" smtClean="0">
                <a:effectLst/>
                <a:latin typeface="Times New Roman" panose="02020603050405020304" pitchFamily="18" charset="0"/>
                <a:ea typeface="Times New Roman" panose="02020603050405020304" pitchFamily="18" charset="0"/>
              </a:rPr>
              <a:t>Exemple : </a:t>
            </a:r>
          </a:p>
          <a:p>
            <a:pPr algn="just">
              <a:spcAft>
                <a:spcPts val="0"/>
              </a:spcAft>
            </a:pPr>
            <a:r>
              <a:rPr lang="en-GB" sz="1200" dirty="0" smtClean="0">
                <a:effectLst/>
                <a:latin typeface="Times New Roman" panose="02020603050405020304" pitchFamily="18" charset="0"/>
                <a:ea typeface="Times New Roman" panose="02020603050405020304" pitchFamily="18" charset="0"/>
              </a:rPr>
              <a:t>DEFINE VIEW ALGER-PIECE</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GB" sz="1200" dirty="0" smtClean="0">
                <a:effectLst/>
                <a:latin typeface="Times New Roman" panose="02020603050405020304" pitchFamily="18" charset="0"/>
                <a:ea typeface="Times New Roman" panose="02020603050405020304" pitchFamily="18" charset="0"/>
              </a:rPr>
              <a:t>AS SELECT NP, NOM, POIDS</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GB" sz="1200" dirty="0" smtClean="0">
                <a:effectLst/>
                <a:latin typeface="Times New Roman" panose="02020603050405020304" pitchFamily="18" charset="0"/>
                <a:ea typeface="Times New Roman" panose="02020603050405020304" pitchFamily="18" charset="0"/>
              </a:rPr>
              <a:t>FROM PIECE</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fr-FR" sz="1200" dirty="0" smtClean="0">
                <a:effectLst/>
                <a:latin typeface="Times New Roman" panose="02020603050405020304" pitchFamily="18" charset="0"/>
                <a:ea typeface="Times New Roman" panose="02020603050405020304" pitchFamily="18" charset="0"/>
              </a:rPr>
              <a:t>WHERE VILLE = ‘ALGER’;</a:t>
            </a: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algn="just">
              <a:spcAft>
                <a:spcPts val="0"/>
              </a:spcAft>
            </a:pPr>
            <a:r>
              <a:rPr lang="fr-FR" sz="1200" dirty="0" smtClean="0">
                <a:effectLst/>
                <a:latin typeface="Times New Roman" panose="02020603050405020304" pitchFamily="18" charset="0"/>
                <a:ea typeface="Times New Roman" panose="02020603050405020304" pitchFamily="18" charset="0"/>
              </a:rPr>
              <a:t>La nouvelle relation ALGER-PIECE a trois attributs hérités de la relation PIECE. De nouveaux noms </a:t>
            </a:r>
            <a:r>
              <a:rPr lang="fr-FR" sz="1200" b="1" dirty="0" smtClean="0">
                <a:effectLst/>
                <a:latin typeface="Times New Roman" panose="02020603050405020304" pitchFamily="18" charset="0"/>
                <a:ea typeface="Times New Roman" panose="02020603050405020304" pitchFamily="18" charset="0"/>
              </a:rPr>
              <a:t>auraient pu</a:t>
            </a:r>
            <a:r>
              <a:rPr lang="fr-FR" sz="1200" dirty="0" smtClean="0">
                <a:effectLst/>
                <a:latin typeface="Times New Roman" panose="02020603050405020304" pitchFamily="18" charset="0"/>
                <a:ea typeface="Times New Roman" panose="02020603050405020304" pitchFamily="18" charset="0"/>
              </a:rPr>
              <a:t> être donnés aux attributs de cette nouvelle ‘’relation’’. Les noms des attributs </a:t>
            </a:r>
            <a:r>
              <a:rPr lang="fr-FR" sz="1200" b="1" dirty="0" smtClean="0">
                <a:effectLst/>
                <a:latin typeface="Times New Roman" panose="02020603050405020304" pitchFamily="18" charset="0"/>
                <a:ea typeface="Times New Roman" panose="02020603050405020304" pitchFamily="18" charset="0"/>
              </a:rPr>
              <a:t>doivent </a:t>
            </a:r>
            <a:r>
              <a:rPr lang="fr-FR" sz="1200" dirty="0" smtClean="0">
                <a:effectLst/>
                <a:latin typeface="Times New Roman" panose="02020603050405020304" pitchFamily="18" charset="0"/>
                <a:ea typeface="Times New Roman" panose="02020603050405020304" pitchFamily="18" charset="0"/>
              </a:rPr>
              <a:t>être spécifiés dans le cas d’une ambiguïté ou si le résultat du SELECT est une fonction d’agrégat.</a:t>
            </a: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algn="just">
              <a:spcAft>
                <a:spcPts val="0"/>
              </a:spcAft>
            </a:pPr>
            <a:r>
              <a:rPr lang="fr-FR" sz="1200" dirty="0" smtClean="0">
                <a:effectLst/>
                <a:latin typeface="Times New Roman" panose="02020603050405020304" pitchFamily="18" charset="0"/>
                <a:ea typeface="Times New Roman" panose="02020603050405020304" pitchFamily="18" charset="0"/>
              </a:rPr>
              <a:t>Exemple :</a:t>
            </a:r>
          </a:p>
          <a:p>
            <a:pPr algn="just">
              <a:spcAft>
                <a:spcPts val="0"/>
              </a:spcAft>
            </a:pPr>
            <a:r>
              <a:rPr lang="en-GB" sz="1200" dirty="0" smtClean="0">
                <a:effectLst/>
                <a:latin typeface="Times New Roman" panose="02020603050405020304" pitchFamily="18" charset="0"/>
                <a:ea typeface="Times New Roman" panose="02020603050405020304" pitchFamily="18" charset="0"/>
              </a:rPr>
              <a:t> </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GB" sz="1200" dirty="0" smtClean="0">
                <a:effectLst/>
                <a:latin typeface="Times New Roman" panose="02020603050405020304" pitchFamily="18" charset="0"/>
                <a:ea typeface="Times New Roman" panose="02020603050405020304" pitchFamily="18" charset="0"/>
              </a:rPr>
              <a:t>DEFINE VIEW PQ (NP, SOMQTE)</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GB" sz="1200" dirty="0" smtClean="0">
                <a:effectLst/>
                <a:latin typeface="Times New Roman" panose="02020603050405020304" pitchFamily="18" charset="0"/>
                <a:ea typeface="Times New Roman" panose="02020603050405020304" pitchFamily="18" charset="0"/>
              </a:rPr>
              <a:t>AS SELECT NP, SUM( QTE )</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GB" sz="1200" dirty="0" smtClean="0">
                <a:effectLst/>
                <a:latin typeface="Times New Roman" panose="02020603050405020304" pitchFamily="18" charset="0"/>
                <a:ea typeface="Times New Roman" panose="02020603050405020304" pitchFamily="18" charset="0"/>
              </a:rPr>
              <a:t>FROM FOURNITURE</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GB" sz="1200" dirty="0" smtClean="0">
                <a:effectLst/>
                <a:latin typeface="Times New Roman" panose="02020603050405020304" pitchFamily="18" charset="0"/>
                <a:ea typeface="Times New Roman" panose="02020603050405020304" pitchFamily="18" charset="0"/>
              </a:rPr>
              <a:t>GROUP BY NP.</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GB" sz="1200" dirty="0" smtClean="0">
                <a:effectLst/>
                <a:latin typeface="Times New Roman" panose="02020603050405020304" pitchFamily="18" charset="0"/>
                <a:ea typeface="Times New Roman" panose="02020603050405020304" pitchFamily="18" charset="0"/>
              </a:rPr>
              <a:t> </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fr-FR" sz="1200" dirty="0" smtClean="0">
                <a:effectLst/>
                <a:latin typeface="Times New Roman" panose="02020603050405020304" pitchFamily="18" charset="0"/>
                <a:ea typeface="Times New Roman" panose="02020603050405020304" pitchFamily="18" charset="0"/>
              </a:rPr>
              <a:t>Cette requête crée une vue qui est une relation virtuelle décrivant les pièces ainsi que la quantité totale fournie par les différents fournisseurs de ces pièces. </a:t>
            </a: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327722746"/>
      </p:ext>
    </p:extLst>
  </p:cSld>
  <p:clrMapOvr>
    <a:masterClrMapping/>
  </p:clrMapOvr>
  <mc:AlternateContent xmlns:mc="http://schemas.openxmlformats.org/markup-compatibility/2006">
    <mc:Choice xmlns:p14="http://schemas.microsoft.com/office/powerpoint/2010/main" Requires="p14">
      <p:transition spd="slow" p14:dur="2000" advTm="608154"/>
    </mc:Choice>
    <mc:Fallback>
      <p:transition spd="slow" advTm="6081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46467" y="461054"/>
            <a:ext cx="11054367" cy="5262979"/>
          </a:xfrm>
          <a:prstGeom prst="rect">
            <a:avLst/>
          </a:prstGeom>
        </p:spPr>
        <p:txBody>
          <a:bodyPr wrap="square">
            <a:spAutoFit/>
          </a:bodyPr>
          <a:lstStyle/>
          <a:p>
            <a:pPr algn="just">
              <a:spcAft>
                <a:spcPts val="0"/>
              </a:spcAft>
            </a:pPr>
            <a:r>
              <a:rPr lang="fr-FR" sz="1200" dirty="0" smtClean="0">
                <a:effectLst/>
                <a:latin typeface="Times New Roman" panose="02020603050405020304" pitchFamily="18" charset="0"/>
                <a:ea typeface="Times New Roman" panose="02020603050405020304" pitchFamily="18" charset="0"/>
              </a:rPr>
              <a:t>Une vue constitue une fenêtre dynamique sur la base en ce sens que toute modification sur une relation source est automatiquement reportée au travers de la vue. Ainsi lorsqu’une pièce  n’est plus stockée à Alger, elle  n’apparaît plus dans la vue ALGER-PIECE.</a:t>
            </a: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algn="just">
              <a:spcAft>
                <a:spcPts val="0"/>
              </a:spcAft>
            </a:pPr>
            <a:r>
              <a:rPr lang="fr-FR" sz="1200" dirty="0" smtClean="0">
                <a:effectLst/>
                <a:latin typeface="Times New Roman" panose="02020603050405020304" pitchFamily="18" charset="0"/>
                <a:ea typeface="Times New Roman" panose="02020603050405020304" pitchFamily="18" charset="0"/>
              </a:rPr>
              <a:t>Cependant mise à part le fait qu’il est impossible de définir des chemins d’accès dessus, une vue se comporte comme tout autre relation de la base. En particulier on peut l’interroger et elle peut servir à la construction d’autres vues.</a:t>
            </a: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algn="just">
              <a:spcAft>
                <a:spcPts val="0"/>
              </a:spcAft>
            </a:pPr>
            <a:r>
              <a:rPr lang="fr-FR" sz="1200" dirty="0" smtClean="0">
                <a:effectLst/>
                <a:latin typeface="Times New Roman" panose="02020603050405020304" pitchFamily="18" charset="0"/>
                <a:ea typeface="Times New Roman" panose="02020603050405020304" pitchFamily="18" charset="0"/>
              </a:rPr>
              <a:t>La requête suivante permet de connaître les numéros des pièces stockées à Alger dont le poids est entre 20 et 40 :</a:t>
            </a: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algn="just">
              <a:spcAft>
                <a:spcPts val="0"/>
              </a:spcAft>
            </a:pPr>
            <a:r>
              <a:rPr lang="en-GB" sz="1200" dirty="0" smtClean="0">
                <a:effectLst/>
                <a:latin typeface="Times New Roman" panose="02020603050405020304" pitchFamily="18" charset="0"/>
                <a:ea typeface="Times New Roman" panose="02020603050405020304" pitchFamily="18" charset="0"/>
              </a:rPr>
              <a:t>SELECT NP</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GB" sz="1200" dirty="0" smtClean="0">
                <a:effectLst/>
                <a:latin typeface="Times New Roman" panose="02020603050405020304" pitchFamily="18" charset="0"/>
                <a:ea typeface="Times New Roman" panose="02020603050405020304" pitchFamily="18" charset="0"/>
              </a:rPr>
              <a:t>FROM ALGER–PIECE</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GB" sz="1200" dirty="0" smtClean="0">
                <a:effectLst/>
                <a:latin typeface="Times New Roman" panose="02020603050405020304" pitchFamily="18" charset="0"/>
                <a:ea typeface="Times New Roman" panose="02020603050405020304" pitchFamily="18" charset="0"/>
              </a:rPr>
              <a:t>WHERE POIDS BETWEEN 20 AND 40; </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fr-FR" sz="1200" dirty="0" smtClean="0">
                <a:effectLst/>
                <a:latin typeface="Times New Roman" panose="02020603050405020304" pitchFamily="18" charset="0"/>
                <a:ea typeface="Times New Roman" panose="02020603050405020304" pitchFamily="18" charset="0"/>
              </a:rPr>
              <a:t> </a:t>
            </a:r>
          </a:p>
          <a:p>
            <a:pPr algn="just">
              <a:spcAft>
                <a:spcPts val="0"/>
              </a:spcAft>
            </a:pPr>
            <a:r>
              <a:rPr lang="fr-FR" sz="1200" dirty="0" smtClean="0">
                <a:effectLst/>
                <a:latin typeface="Times New Roman" panose="02020603050405020304" pitchFamily="18" charset="0"/>
                <a:ea typeface="Times New Roman" panose="02020603050405020304" pitchFamily="18" charset="0"/>
              </a:rPr>
              <a:t>Pour traiter une telle requête, les SGBD relationnels effectuent ce qu’il est convenu d’appeler l’opération de composition de vue. Il s’agit avant tout accès à la base de remplacer une vue par l’expression qui la définit jusqu’à former une requête qui ne porte que sur des relations de base. La requête précédente devient :</a:t>
            </a:r>
          </a:p>
          <a:p>
            <a:pPr algn="just">
              <a:spcAft>
                <a:spcPts val="0"/>
              </a:spcAft>
            </a:pPr>
            <a:r>
              <a:rPr lang="en-GB" sz="1200" dirty="0" smtClean="0">
                <a:effectLst/>
                <a:latin typeface="Times New Roman" panose="02020603050405020304" pitchFamily="18" charset="0"/>
                <a:ea typeface="Times New Roman" panose="02020603050405020304" pitchFamily="18" charset="0"/>
              </a:rPr>
              <a:t> </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GB" sz="1200" dirty="0" smtClean="0">
                <a:effectLst/>
                <a:latin typeface="Times New Roman" panose="02020603050405020304" pitchFamily="18" charset="0"/>
                <a:ea typeface="Times New Roman" panose="02020603050405020304" pitchFamily="18" charset="0"/>
              </a:rPr>
              <a:t>SELECT NP</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GB" sz="1200" dirty="0" smtClean="0">
                <a:effectLst/>
                <a:latin typeface="Times New Roman" panose="02020603050405020304" pitchFamily="18" charset="0"/>
                <a:ea typeface="Times New Roman" panose="02020603050405020304" pitchFamily="18" charset="0"/>
              </a:rPr>
              <a:t>FROM PIECE</a:t>
            </a:r>
            <a:endParaRPr lang="fr-FR" sz="1200" dirty="0" smtClean="0">
              <a:effectLst/>
              <a:latin typeface="Times New Roman" panose="02020603050405020304" pitchFamily="18" charset="0"/>
              <a:ea typeface="Times New Roman" panose="02020603050405020304" pitchFamily="18" charset="0"/>
            </a:endParaRPr>
          </a:p>
          <a:p>
            <a:pPr algn="just">
              <a:spcAft>
                <a:spcPts val="0"/>
              </a:spcAft>
            </a:pPr>
            <a:r>
              <a:rPr lang="en-GB" sz="1200" dirty="0" smtClean="0">
                <a:effectLst/>
                <a:latin typeface="Times New Roman" panose="02020603050405020304" pitchFamily="18" charset="0"/>
                <a:ea typeface="Times New Roman" panose="02020603050405020304" pitchFamily="18" charset="0"/>
              </a:rPr>
              <a:t>WHERE POIDS BETWEEN 20 AND 40 AND VILLE = ‘ALGER’;</a:t>
            </a:r>
          </a:p>
          <a:p>
            <a:pPr algn="just">
              <a:spcAft>
                <a:spcPts val="0"/>
              </a:spcAft>
            </a:pPr>
            <a:endParaRPr lang="en-GB" sz="1200" dirty="0">
              <a:latin typeface="Times New Roman" panose="02020603050405020304" pitchFamily="18" charset="0"/>
              <a:ea typeface="Times New Roman" panose="02020603050405020304" pitchFamily="18" charset="0"/>
            </a:endParaRPr>
          </a:p>
          <a:p>
            <a:pPr algn="just">
              <a:spcAft>
                <a:spcPts val="0"/>
              </a:spcAft>
            </a:pPr>
            <a:r>
              <a:rPr lang="en-GB" sz="1200" dirty="0" err="1">
                <a:latin typeface="Times New Roman" panose="02020603050405020304" pitchFamily="18" charset="0"/>
                <a:ea typeface="Times New Roman" panose="02020603050405020304" pitchFamily="18" charset="0"/>
              </a:rPr>
              <a:t>R</a:t>
            </a:r>
            <a:r>
              <a:rPr lang="en-GB" sz="1200" dirty="0" err="1" smtClean="0">
                <a:effectLst/>
                <a:latin typeface="Times New Roman" panose="02020603050405020304" pitchFamily="18" charset="0"/>
                <a:ea typeface="Times New Roman" panose="02020603050405020304" pitchFamily="18" charset="0"/>
              </a:rPr>
              <a:t>eprenons</a:t>
            </a:r>
            <a:r>
              <a:rPr lang="en-GB" sz="1200" dirty="0" smtClean="0">
                <a:effectLst/>
                <a:latin typeface="Times New Roman" panose="02020603050405020304" pitchFamily="18" charset="0"/>
                <a:ea typeface="Times New Roman" panose="02020603050405020304" pitchFamily="18" charset="0"/>
              </a:rPr>
              <a:t> </a:t>
            </a:r>
            <a:r>
              <a:rPr lang="en-GB" sz="1200" dirty="0" err="1" smtClean="0">
                <a:effectLst/>
                <a:latin typeface="Times New Roman" panose="02020603050405020304" pitchFamily="18" charset="0"/>
                <a:ea typeface="Times New Roman" panose="02020603050405020304" pitchFamily="18" charset="0"/>
              </a:rPr>
              <a:t>l’exemple</a:t>
            </a:r>
            <a:r>
              <a:rPr lang="en-GB" sz="1200" dirty="0" smtClean="0">
                <a:effectLst/>
                <a:latin typeface="Times New Roman" panose="02020603050405020304" pitchFamily="18" charset="0"/>
                <a:ea typeface="Times New Roman" panose="02020603050405020304" pitchFamily="18" charset="0"/>
              </a:rPr>
              <a:t>  3. à </a:t>
            </a:r>
            <a:r>
              <a:rPr lang="en-GB" sz="1200" dirty="0" err="1" smtClean="0">
                <a:effectLst/>
                <a:latin typeface="Times New Roman" panose="02020603050405020304" pitchFamily="18" charset="0"/>
                <a:ea typeface="Times New Roman" panose="02020603050405020304" pitchFamily="18" charset="0"/>
              </a:rPr>
              <a:t>l’aide</a:t>
            </a:r>
            <a:r>
              <a:rPr lang="en-GB" sz="1200" dirty="0" smtClean="0">
                <a:effectLst/>
                <a:latin typeface="Times New Roman" panose="02020603050405020304" pitchFamily="18" charset="0"/>
                <a:ea typeface="Times New Roman" panose="02020603050405020304" pitchFamily="18" charset="0"/>
              </a:rPr>
              <a:t> </a:t>
            </a:r>
            <a:r>
              <a:rPr lang="en-GB" sz="1200" dirty="0" err="1" smtClean="0">
                <a:effectLst/>
                <a:latin typeface="Times New Roman" panose="02020603050405020304" pitchFamily="18" charset="0"/>
                <a:ea typeface="Times New Roman" panose="02020603050405020304" pitchFamily="18" charset="0"/>
              </a:rPr>
              <a:t>d’une</a:t>
            </a:r>
            <a:r>
              <a:rPr lang="en-GB" sz="1200" dirty="0" smtClean="0">
                <a:effectLst/>
                <a:latin typeface="Times New Roman" panose="02020603050405020304" pitchFamily="18" charset="0"/>
                <a:ea typeface="Times New Roman" panose="02020603050405020304" pitchFamily="18" charset="0"/>
              </a:rPr>
              <a:t> </a:t>
            </a:r>
            <a:r>
              <a:rPr lang="en-GB" sz="1200" dirty="0" err="1" smtClean="0">
                <a:effectLst/>
                <a:latin typeface="Times New Roman" panose="02020603050405020304" pitchFamily="18" charset="0"/>
                <a:ea typeface="Times New Roman" panose="02020603050405020304" pitchFamily="18" charset="0"/>
              </a:rPr>
              <a:t>vue</a:t>
            </a:r>
            <a:r>
              <a:rPr lang="en-GB" sz="1200" dirty="0" smtClean="0">
                <a:effectLst/>
                <a:latin typeface="Times New Roman" panose="02020603050405020304" pitchFamily="18" charset="0"/>
                <a:ea typeface="Times New Roman" panose="02020603050405020304" pitchFamily="18" charset="0"/>
              </a:rPr>
              <a:t> :</a:t>
            </a:r>
          </a:p>
          <a:p>
            <a:pPr algn="just">
              <a:spcAft>
                <a:spcPts val="0"/>
              </a:spcAft>
            </a:pPr>
            <a:endParaRPr lang="en-GB" sz="1200" dirty="0">
              <a:latin typeface="Times New Roman" panose="02020603050405020304" pitchFamily="18" charset="0"/>
              <a:ea typeface="Times New Roman" panose="02020603050405020304" pitchFamily="18" charset="0"/>
            </a:endParaRPr>
          </a:p>
          <a:p>
            <a:pPr algn="just">
              <a:spcAft>
                <a:spcPts val="0"/>
              </a:spcAft>
            </a:pPr>
            <a:r>
              <a:rPr lang="en-GB" sz="1200" dirty="0" smtClean="0">
                <a:effectLst/>
                <a:latin typeface="Times New Roman" panose="02020603050405020304" pitchFamily="18" charset="0"/>
                <a:ea typeface="Times New Roman" panose="02020603050405020304" pitchFamily="18" charset="0"/>
              </a:rPr>
              <a:t>Define view V1 ND, NBE</a:t>
            </a:r>
          </a:p>
          <a:p>
            <a:pPr algn="just">
              <a:spcAft>
                <a:spcPts val="0"/>
              </a:spcAft>
            </a:pPr>
            <a:r>
              <a:rPr lang="en-GB" sz="1200" dirty="0" smtClean="0">
                <a:latin typeface="Times New Roman" panose="02020603050405020304" pitchFamily="18" charset="0"/>
                <a:ea typeface="Times New Roman" panose="02020603050405020304" pitchFamily="18" charset="0"/>
              </a:rPr>
              <a:t>As Select NDEP, Count(*) </a:t>
            </a:r>
          </a:p>
          <a:p>
            <a:pPr algn="just">
              <a:spcAft>
                <a:spcPts val="0"/>
              </a:spcAft>
            </a:pPr>
            <a:r>
              <a:rPr lang="en-GB" sz="1200" dirty="0" smtClean="0">
                <a:latin typeface="Times New Roman" panose="02020603050405020304" pitchFamily="18" charset="0"/>
                <a:ea typeface="Times New Roman" panose="02020603050405020304" pitchFamily="18" charset="0"/>
              </a:rPr>
              <a:t>From </a:t>
            </a:r>
            <a:r>
              <a:rPr lang="en-GB" sz="1200" dirty="0" err="1" smtClean="0">
                <a:latin typeface="Times New Roman" panose="02020603050405020304" pitchFamily="18" charset="0"/>
                <a:ea typeface="Times New Roman" panose="02020603050405020304" pitchFamily="18" charset="0"/>
              </a:rPr>
              <a:t>Employé</a:t>
            </a:r>
            <a:r>
              <a:rPr lang="en-GB" sz="1200" dirty="0" smtClean="0">
                <a:latin typeface="Times New Roman" panose="02020603050405020304" pitchFamily="18" charset="0"/>
                <a:ea typeface="Times New Roman" panose="02020603050405020304" pitchFamily="18" charset="0"/>
              </a:rPr>
              <a:t> </a:t>
            </a:r>
          </a:p>
          <a:p>
            <a:pPr algn="just">
              <a:spcAft>
                <a:spcPts val="0"/>
              </a:spcAft>
            </a:pPr>
            <a:r>
              <a:rPr lang="en-GB" sz="1200" dirty="0" smtClean="0">
                <a:effectLst/>
                <a:latin typeface="Times New Roman" panose="02020603050405020304" pitchFamily="18" charset="0"/>
                <a:ea typeface="Times New Roman" panose="02020603050405020304" pitchFamily="18" charset="0"/>
              </a:rPr>
              <a:t>Group by NDEP;</a:t>
            </a:r>
          </a:p>
          <a:p>
            <a:pPr algn="just">
              <a:spcAft>
                <a:spcPts val="0"/>
              </a:spcAft>
            </a:pPr>
            <a:endParaRPr lang="en-GB" sz="1200" dirty="0">
              <a:latin typeface="Times New Roman" panose="02020603050405020304" pitchFamily="18" charset="0"/>
              <a:ea typeface="Times New Roman" panose="02020603050405020304" pitchFamily="18" charset="0"/>
            </a:endParaRPr>
          </a:p>
          <a:p>
            <a:pPr algn="just">
              <a:spcAft>
                <a:spcPts val="0"/>
              </a:spcAft>
            </a:pPr>
            <a:r>
              <a:rPr lang="en-GB" sz="1200" dirty="0" smtClean="0">
                <a:effectLst/>
                <a:latin typeface="Times New Roman" panose="02020603050405020304" pitchFamily="18" charset="0"/>
                <a:ea typeface="Times New Roman" panose="02020603050405020304" pitchFamily="18" charset="0"/>
              </a:rPr>
              <a:t>Select ND, Max(NBE)</a:t>
            </a:r>
          </a:p>
          <a:p>
            <a:pPr algn="just">
              <a:spcAft>
                <a:spcPts val="0"/>
              </a:spcAft>
            </a:pPr>
            <a:r>
              <a:rPr lang="en-GB" sz="1200" dirty="0" smtClean="0">
                <a:latin typeface="Times New Roman" panose="02020603050405020304" pitchFamily="18" charset="0"/>
                <a:ea typeface="Times New Roman" panose="02020603050405020304" pitchFamily="18" charset="0"/>
              </a:rPr>
              <a:t>From  V1;</a:t>
            </a:r>
            <a:endParaRPr lang="fr-FR" sz="1200" dirty="0">
              <a:effectLst/>
              <a:latin typeface="Times New Roman" panose="02020603050405020304" pitchFamily="18" charset="0"/>
              <a:ea typeface="Times New Roman" panose="02020603050405020304" pitchFamily="18" charset="0"/>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788046619"/>
      </p:ext>
    </p:extLst>
  </p:cSld>
  <p:clrMapOvr>
    <a:masterClrMapping/>
  </p:clrMapOvr>
  <mc:AlternateContent xmlns:mc="http://schemas.openxmlformats.org/markup-compatibility/2006">
    <mc:Choice xmlns:p14="http://schemas.microsoft.com/office/powerpoint/2010/main" Requires="p14">
      <p:transition spd="slow" p14:dur="2000" advTm="549511"/>
    </mc:Choice>
    <mc:Fallback>
      <p:transition spd="slow" advTm="5495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TotalTime>
  <Words>74</Words>
  <Application>Microsoft Office PowerPoint</Application>
  <PresentationFormat>Grand écran</PresentationFormat>
  <Paragraphs>138</Paragraphs>
  <Slides>4</Slides>
  <Notes>0</Notes>
  <HiddenSlides>0</HiddenSlides>
  <MMClips>4</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4</vt:i4>
      </vt:variant>
    </vt:vector>
  </HeadingPairs>
  <TitlesOfParts>
    <vt:vector size="9" baseType="lpstr">
      <vt:lpstr>Arial</vt:lpstr>
      <vt:lpstr>Calibri</vt:lpstr>
      <vt:lpstr>Calibri Light</vt:lpstr>
      <vt:lpstr>Times New Roman</vt:lpstr>
      <vt:lpstr>Thème Office</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Utilisateur Windows</dc:creator>
  <cp:lastModifiedBy>Utilisateur Windows</cp:lastModifiedBy>
  <cp:revision>5</cp:revision>
  <dcterms:created xsi:type="dcterms:W3CDTF">2020-05-19T10:03:44Z</dcterms:created>
  <dcterms:modified xsi:type="dcterms:W3CDTF">2020-05-19T11:02:38Z</dcterms:modified>
</cp:coreProperties>
</file>

<file path=docProps/thumbnail.jpeg>
</file>